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7" autoAdjust="0"/>
    <p:restoredTop sz="94660"/>
  </p:normalViewPr>
  <p:slideViewPr>
    <p:cSldViewPr snapToGrid="0">
      <p:cViewPr>
        <p:scale>
          <a:sx n="110" d="100"/>
          <a:sy n="110" d="100"/>
        </p:scale>
        <p:origin x="106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67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9594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872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944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4184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3263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168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094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2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119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1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722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313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67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814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336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BAEE3-26EA-40B2-914B-60E1804465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9912" y="999460"/>
            <a:ext cx="6025222" cy="4479852"/>
          </a:xfrm>
        </p:spPr>
        <p:txBody>
          <a:bodyPr anchor="ctr">
            <a:normAutofit/>
          </a:bodyPr>
          <a:lstStyle/>
          <a:p>
            <a:r>
              <a:rPr lang="en-US"/>
              <a:t>Least-Significant-Bit Steganography: Text Hiding and Watermarking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79AC84-8379-4400-A81F-6B94A6925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971" y="999460"/>
            <a:ext cx="3123620" cy="4479852"/>
          </a:xfrm>
        </p:spPr>
        <p:txBody>
          <a:bodyPr anchor="ctr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dirty="0"/>
              <a:t>Hunter Moore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CSCI 6397 -- Special Topics: Image Processing </a:t>
            </a:r>
          </a:p>
          <a:p>
            <a:pPr algn="l">
              <a:lnSpc>
                <a:spcPct val="150000"/>
              </a:lnSpc>
            </a:pPr>
            <a:r>
              <a:rPr lang="en-US" dirty="0"/>
              <a:t>University of Central Arkansas</a:t>
            </a:r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3947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768AB-71D5-4A67-95BE-B4F6729DB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Table of 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589FC-AC8C-41C7-8F4B-A0DFC4CD0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Introduction</a:t>
            </a:r>
          </a:p>
          <a:p>
            <a:pPr>
              <a:lnSpc>
                <a:spcPct val="200000"/>
              </a:lnSpc>
            </a:pPr>
            <a:r>
              <a:rPr lang="en-US" dirty="0"/>
              <a:t>Abstract</a:t>
            </a:r>
          </a:p>
          <a:p>
            <a:pPr>
              <a:lnSpc>
                <a:spcPct val="200000"/>
              </a:lnSpc>
            </a:pPr>
            <a:r>
              <a:rPr lang="en-US" dirty="0"/>
              <a:t>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225343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66225-F791-43F0-BD29-8D0E7419E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– What is Steganography?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75A8F-140F-476B-B55D-2816035BB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i="1" dirty="0"/>
              <a:t>Steganography </a:t>
            </a:r>
            <a:r>
              <a:rPr lang="en-US" dirty="0"/>
              <a:t>is the practice of embedding message data (text, image, audio, etc.) within a target data file such that it is </a:t>
            </a:r>
            <a:r>
              <a:rPr lang="en-US" b="1" dirty="0"/>
              <a:t>imperceptible</a:t>
            </a:r>
            <a:r>
              <a:rPr lang="en-US" dirty="0"/>
              <a:t> to the human visual system. </a:t>
            </a:r>
          </a:p>
          <a:p>
            <a:pPr>
              <a:lnSpc>
                <a:spcPct val="200000"/>
              </a:lnSpc>
            </a:pPr>
            <a:r>
              <a:rPr lang="en-US" dirty="0"/>
              <a:t>This distinguishes steganography from </a:t>
            </a:r>
            <a:r>
              <a:rPr lang="en-US" i="1" dirty="0"/>
              <a:t>cryptography</a:t>
            </a:r>
            <a:r>
              <a:rPr lang="en-US" b="1" dirty="0"/>
              <a:t>, </a:t>
            </a:r>
            <a:r>
              <a:rPr lang="en-US" dirty="0"/>
              <a:t>where the observer can </a:t>
            </a:r>
            <a:r>
              <a:rPr lang="en-US" b="1" dirty="0"/>
              <a:t>detect</a:t>
            </a:r>
            <a:r>
              <a:rPr lang="en-US" dirty="0"/>
              <a:t> that a hidden message exists but may or may not have the means or knowledge required to extract it.</a:t>
            </a:r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17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908FBA-D867-4424-9CD3-771E104D5B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10038"/>
          <a:stretch/>
        </p:blipFill>
        <p:spPr>
          <a:xfrm>
            <a:off x="322048" y="-1"/>
            <a:ext cx="4551305" cy="3429000"/>
          </a:xfrm>
          <a:custGeom>
            <a:avLst/>
            <a:gdLst>
              <a:gd name="connsiteX0" fmla="*/ 509916 w 4551305"/>
              <a:gd name="connsiteY0" fmla="*/ 0 h 3429000"/>
              <a:gd name="connsiteX1" fmla="*/ 4551305 w 4551305"/>
              <a:gd name="connsiteY1" fmla="*/ 0 h 3429000"/>
              <a:gd name="connsiteX2" fmla="*/ 4551305 w 4551305"/>
              <a:gd name="connsiteY2" fmla="*/ 1 h 3429000"/>
              <a:gd name="connsiteX3" fmla="*/ 3693885 w 4551305"/>
              <a:gd name="connsiteY3" fmla="*/ 1 h 3429000"/>
              <a:gd name="connsiteX4" fmla="*/ 3181696 w 4551305"/>
              <a:gd name="connsiteY4" fmla="*/ 3429000 h 3429000"/>
              <a:gd name="connsiteX5" fmla="*/ 0 w 4551305"/>
              <a:gd name="connsiteY5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51305" h="3429000">
                <a:moveTo>
                  <a:pt x="509916" y="0"/>
                </a:moveTo>
                <a:lnTo>
                  <a:pt x="4551305" y="0"/>
                </a:lnTo>
                <a:lnTo>
                  <a:pt x="4551305" y="1"/>
                </a:lnTo>
                <a:lnTo>
                  <a:pt x="3693885" y="1"/>
                </a:lnTo>
                <a:lnTo>
                  <a:pt x="3181696" y="3429000"/>
                </a:lnTo>
                <a:lnTo>
                  <a:pt x="0" y="3429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47ED69-9611-4138-83D3-D4485949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25" y="609600"/>
            <a:ext cx="5114776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Introduction – Applications of Steganography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1C1021-D1F5-4EF8-981A-F853FE2D1E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65" r="-2" b="-2"/>
          <a:stretch/>
        </p:blipFill>
        <p:spPr>
          <a:xfrm>
            <a:off x="-10633" y="3428999"/>
            <a:ext cx="3514376" cy="3429001"/>
          </a:xfrm>
          <a:custGeom>
            <a:avLst/>
            <a:gdLst>
              <a:gd name="connsiteX0" fmla="*/ 332680 w 3514376"/>
              <a:gd name="connsiteY0" fmla="*/ 0 h 3429001"/>
              <a:gd name="connsiteX1" fmla="*/ 3514376 w 3514376"/>
              <a:gd name="connsiteY1" fmla="*/ 0 h 3429001"/>
              <a:gd name="connsiteX2" fmla="*/ 3002186 w 3514376"/>
              <a:gd name="connsiteY2" fmla="*/ 3429001 h 3429001"/>
              <a:gd name="connsiteX3" fmla="*/ 0 w 3514376"/>
              <a:gd name="connsiteY3" fmla="*/ 3429001 h 3429001"/>
              <a:gd name="connsiteX4" fmla="*/ 0 w 3514376"/>
              <a:gd name="connsiteY4" fmla="*/ 2237155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4376" h="3429001">
                <a:moveTo>
                  <a:pt x="332680" y="0"/>
                </a:moveTo>
                <a:lnTo>
                  <a:pt x="3514376" y="0"/>
                </a:lnTo>
                <a:lnTo>
                  <a:pt x="3002186" y="3429001"/>
                </a:lnTo>
                <a:lnTo>
                  <a:pt x="0" y="3429001"/>
                </a:lnTo>
                <a:lnTo>
                  <a:pt x="0" y="2237155"/>
                </a:lnTo>
                <a:close/>
              </a:path>
            </a:pathLst>
          </a:cu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8C77F1-1F10-4A48-9A94-DE3C21DBB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7162" y="3440034"/>
            <a:ext cx="32004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sosceles Triangle 30">
            <a:extLst>
              <a:ext uri="{FF2B5EF4-FFF2-40B4-BE49-F238E27FC236}">
                <a16:creationId xmlns:a16="http://schemas.microsoft.com/office/drawing/2014/main" id="{FF56E908-9FB5-4EBD-979B-CA807634CB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FD581-3D07-4C7F-A01F-02A4068ED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9225" y="2160589"/>
            <a:ext cx="5114776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/>
              <a:t>Physical Steganography dates as far back as 5</a:t>
            </a:r>
            <a:r>
              <a:rPr lang="en-US" sz="1400" baseline="30000"/>
              <a:t>th</a:t>
            </a:r>
            <a:r>
              <a:rPr lang="en-US" sz="1400"/>
              <a:t> century BC—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King Histiaeus tattooed a warning onto a courier’s scalp of an impending Persian invasion. When the courier’s hair grew back, the message was obscured.</a:t>
            </a:r>
          </a:p>
          <a:p>
            <a:pPr>
              <a:lnSpc>
                <a:spcPct val="90000"/>
              </a:lnSpc>
            </a:pPr>
            <a:r>
              <a:rPr lang="en-US" sz="1400"/>
              <a:t>The first use of the term steganography stems appears in 1499 in </a:t>
            </a:r>
            <a:r>
              <a:rPr lang="en-US" sz="1400" i="1"/>
              <a:t>Steganographia </a:t>
            </a:r>
            <a:r>
              <a:rPr lang="en-US" sz="1400"/>
              <a:t>by Johannes Trithemius – a treatise on cryptography and steganography disguised as a book about magic and communication with spirits.</a:t>
            </a:r>
          </a:p>
          <a:p>
            <a:pPr>
              <a:lnSpc>
                <a:spcPct val="90000"/>
              </a:lnSpc>
            </a:pPr>
            <a:r>
              <a:rPr lang="en-US" sz="1400"/>
              <a:t>Modern Applications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Digital Watermarking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Printing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Secure Communications</a:t>
            </a:r>
          </a:p>
          <a:p>
            <a:pPr lvl="1">
              <a:lnSpc>
                <a:spcPct val="90000"/>
              </a:lnSpc>
            </a:pPr>
            <a:r>
              <a:rPr lang="en-US" sz="1400"/>
              <a:t>Recreation --alternate-reality games (Cicada 3301)</a:t>
            </a:r>
          </a:p>
        </p:txBody>
      </p:sp>
    </p:spTree>
    <p:extLst>
      <p:ext uri="{BB962C8B-B14F-4D97-AF65-F5344CB8AC3E}">
        <p14:creationId xmlns:p14="http://schemas.microsoft.com/office/powerpoint/2010/main" val="3314830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A9C50-AE27-49F2-B009-24F8CFB33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E9F1A-5E27-4931-B605-B3EA68D7D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Text Hiding and watermarking steganography were implemented using LSB as the embedding function.</a:t>
            </a:r>
          </a:p>
          <a:p>
            <a:r>
              <a:rPr lang="en-US">
                <a:solidFill>
                  <a:schemeClr val="bg1"/>
                </a:solidFill>
              </a:rPr>
              <a:t>Original and stego images were evaluated using Mean Square Error (MSE) and Peak Signal to Noise Ratio (PSNR).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4E67F-40B1-4A8A-B40C-FCECE04B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2034531"/>
            <a:ext cx="5143500" cy="2776422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3532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B8DC72-DF71-4577-B55C-1040014E0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768" y="609600"/>
            <a:ext cx="5498361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Experimental Results – Text Hiding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rgbClr val="68285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E484-90AC-40D4-A0B5-4F9FDB9CA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770" y="2160589"/>
            <a:ext cx="5549732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Input message is: Hello! This is a secret message.</a:t>
            </a:r>
          </a:p>
          <a:p>
            <a:pPr marL="0" indent="0">
              <a:buNone/>
            </a:pPr>
            <a:r>
              <a:rPr lang="en-US" dirty="0"/>
              <a:t>Output message is: Hello! This is a secret message.</a:t>
            </a:r>
          </a:p>
          <a:p>
            <a:pPr marL="0" indent="0">
              <a:buNone/>
            </a:pPr>
            <a:r>
              <a:rPr lang="en-US" dirty="0"/>
              <a:t>MSE: 0.000172</a:t>
            </a:r>
          </a:p>
          <a:p>
            <a:pPr marL="0" indent="0">
              <a:buNone/>
            </a:pPr>
            <a:r>
              <a:rPr lang="en-US" dirty="0"/>
              <a:t>MSE: 0.000000</a:t>
            </a:r>
          </a:p>
          <a:p>
            <a:pPr marL="0" indent="0">
              <a:buNone/>
            </a:pPr>
            <a:r>
              <a:rPr lang="en-US" dirty="0"/>
              <a:t>MSE: 0.000000</a:t>
            </a:r>
          </a:p>
          <a:p>
            <a:pPr marL="0" indent="0">
              <a:buNone/>
            </a:pPr>
            <a:r>
              <a:rPr lang="en-US" dirty="0"/>
              <a:t>PSNR: 37.653274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7CE46-26C7-42B8-B4B5-1E3564399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7" r="-3" b="-3"/>
          <a:stretch/>
        </p:blipFill>
        <p:spPr>
          <a:xfrm>
            <a:off x="7531482" y="10"/>
            <a:ext cx="4657341" cy="34484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5C6155-1D6C-4257-8FE2-47BF3EDCAA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3" r="-3" b="-3"/>
          <a:stretch/>
        </p:blipFill>
        <p:spPr>
          <a:xfrm>
            <a:off x="7528308" y="3437472"/>
            <a:ext cx="4657341" cy="34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226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B799415-C8A1-4AF4-937A-39B3E588A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B8367E-3136-45F1-990E-488C55098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86210AB-2561-4597-BB00-F0A66DE53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359C5E5B-705A-43A1-82C0-78ACAB10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65BB93FF-8832-4C5A-B252-45B2AC90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1FA91EBA-81C6-454D-A335-4C46756B7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C56E4D95-BC51-4CA7-BF3E-37A208BBF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49071018-7773-4384-A4FE-A8909FF2E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5742FF41-2414-456B-94FF-64FE4EC6F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C76E901C-D221-4E6B-BECD-B6BE80E2D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95A4D139-5BEB-405E-8DBB-17A19A102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84ECE4-BF34-46BD-8D0A-9935671AE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Experimental Results- Image Hiding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6CCDCC-4512-4EF2-8617-A75218835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90" y="609600"/>
            <a:ext cx="4856476" cy="36423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785C51-720F-4EA2-81FE-30923A4201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7461" y="1005306"/>
            <a:ext cx="3176540" cy="285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75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B799415-C8A1-4AF4-937A-39B3E588A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EB8367E-3136-45F1-990E-488C55098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86210AB-2561-4597-BB00-F0A66DE53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359C5E5B-705A-43A1-82C0-78ACAB10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65BB93FF-8832-4C5A-B252-45B2AC90A2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1FA91EBA-81C6-454D-A335-4C46756B7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C56E4D95-BC51-4CA7-BF3E-37A208BBF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49071018-7773-4384-A4FE-A8909FF2E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5742FF41-2414-456B-94FF-64FE4EC6F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C76E901C-D221-4E6B-BECD-B6BE80E2D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95A4D139-5BEB-405E-8DBB-17A19A102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DBA2A9-6891-4B5B-B4B8-D4F87DBD0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8" y="4473225"/>
            <a:ext cx="8288035" cy="10950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dirty="0"/>
              <a:t>Experimental Results – Image Hiding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C4C999-C497-4266-92F8-07AC9F191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38" y="609600"/>
            <a:ext cx="3864570" cy="3642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4F18EF-DE40-4CB3-A2C0-C8B5990305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857" y="609600"/>
            <a:ext cx="3864570" cy="36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2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1D36-57A4-4B71-9D8B-FCABEB21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Experimental Results – Image Hiding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288F63-CC63-417B-8C1C-7D9B4322B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388077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please select the target bitplane: 1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MSE of noiseless watermarked image: 0.166708</a:t>
            </a:r>
          </a:p>
          <a:p>
            <a:pPr marL="0" indent="0">
              <a:buNone/>
            </a:pPr>
            <a:r>
              <a:rPr lang="en-US"/>
              <a:t>MSE of noiseless watermarked image: 90.014960</a:t>
            </a:r>
          </a:p>
          <a:p>
            <a:pPr marL="0" indent="0">
              <a:buNone/>
            </a:pPr>
            <a:r>
              <a:rPr lang="en-US"/>
              <a:t>MSE of noiseless watermarked image: 505.959275</a:t>
            </a:r>
          </a:p>
          <a:p>
            <a:pPr marL="0" indent="0">
              <a:buNone/>
            </a:pPr>
            <a:r>
              <a:rPr lang="en-US"/>
              <a:t>PSNR of noiseless watermarked image: -27.753489</a:t>
            </a:r>
          </a:p>
          <a:p>
            <a:pPr marL="0" indent="0">
              <a:buNone/>
            </a:pPr>
            <a:r>
              <a:rPr lang="en-US"/>
              <a:t>MSE of noisy watermarked image: 216.075093</a:t>
            </a:r>
          </a:p>
          <a:p>
            <a:pPr marL="0" indent="0">
              <a:buNone/>
            </a:pPr>
            <a:r>
              <a:rPr lang="en-US"/>
              <a:t>MSE of noisy watermarked image: 311.455146</a:t>
            </a:r>
          </a:p>
          <a:p>
            <a:pPr marL="0" indent="0">
              <a:buNone/>
            </a:pPr>
            <a:r>
              <a:rPr lang="en-US"/>
              <a:t>MSE of noisy watermarked image: 812.826475</a:t>
            </a:r>
          </a:p>
          <a:p>
            <a:pPr marL="0" indent="0">
              <a:buNone/>
            </a:pPr>
            <a:r>
              <a:rPr lang="en-US"/>
              <a:t>PSNR of noiseless watermarked image: -31.272204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79A97-86DB-498A-B5C1-B636D40BC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4289"/>
          <a:stretch/>
        </p:blipFill>
        <p:spPr>
          <a:xfrm>
            <a:off x="9274002" y="2252375"/>
            <a:ext cx="2360322" cy="2129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E58F9-7871-449B-909C-9070EB534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4289"/>
          <a:stretch/>
        </p:blipFill>
        <p:spPr>
          <a:xfrm>
            <a:off x="9290024" y="31463"/>
            <a:ext cx="2360323" cy="2129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F41C1E-9021-42DB-965D-787B7AC2B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4002" y="4473286"/>
            <a:ext cx="2376345" cy="223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920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347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Trebuchet MS</vt:lpstr>
      <vt:lpstr>Wingdings 3</vt:lpstr>
      <vt:lpstr>Facet</vt:lpstr>
      <vt:lpstr>Least-Significant-Bit Steganography: Text Hiding and Watermarking</vt:lpstr>
      <vt:lpstr>Table of Contents</vt:lpstr>
      <vt:lpstr>Introduction – What is Steganography?</vt:lpstr>
      <vt:lpstr>Introduction – Applications of Steganography</vt:lpstr>
      <vt:lpstr>Abstract</vt:lpstr>
      <vt:lpstr>Experimental Results – Text Hiding</vt:lpstr>
      <vt:lpstr>Experimental Results- Image Hiding</vt:lpstr>
      <vt:lpstr>Experimental Results – Image Hiding</vt:lpstr>
      <vt:lpstr>Experimental Results – Image Hiding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Least-Significant-Bit Steganography: Text Hiding and Watermarking</dc:title>
  <dc:creator>Michael Moore</dc:creator>
  <cp:lastModifiedBy>Michael Moore</cp:lastModifiedBy>
  <cp:revision>2</cp:revision>
  <dcterms:created xsi:type="dcterms:W3CDTF">2018-12-06T03:41:08Z</dcterms:created>
  <dcterms:modified xsi:type="dcterms:W3CDTF">2018-12-06T03:45:03Z</dcterms:modified>
</cp:coreProperties>
</file>